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13"/>
  </p:notesMasterIdLst>
  <p:sldIdLst>
    <p:sldId id="318" r:id="rId3"/>
    <p:sldId id="330" r:id="rId4"/>
    <p:sldId id="321" r:id="rId5"/>
    <p:sldId id="331" r:id="rId6"/>
    <p:sldId id="319" r:id="rId7"/>
    <p:sldId id="332" r:id="rId8"/>
    <p:sldId id="333" r:id="rId9"/>
    <p:sldId id="335" r:id="rId10"/>
    <p:sldId id="320" r:id="rId11"/>
    <p:sldId id="334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D7"/>
    <a:srgbClr val="D2EEF5"/>
    <a:srgbClr val="E6B9B8"/>
    <a:srgbClr val="FFFFFF"/>
    <a:srgbClr val="B93679"/>
    <a:srgbClr val="A66700"/>
    <a:srgbClr val="F18522"/>
    <a:srgbClr val="87D1F6"/>
    <a:srgbClr val="97C11F"/>
    <a:srgbClr val="E40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73" autoAdjust="0"/>
  </p:normalViewPr>
  <p:slideViewPr>
    <p:cSldViewPr>
      <p:cViewPr varScale="1">
        <p:scale>
          <a:sx n="70" d="100"/>
          <a:sy n="70" d="100"/>
        </p:scale>
        <p:origin x="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5F61141-2AEA-451B-8E48-DADBCA72994F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C10B5F1-8B80-4498-8A8A-D3AB54E57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06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C0780D-45BB-4C69-9512-D03D9740315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37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262066D-51B1-4328-867D-99A271F35BE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817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1FA1ED-D268-44E3-B287-4AF2872B543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00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2EE4CF-463C-442E-81A8-64B041CE393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026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5DD8A3-4264-4456-827C-B6B8CC8F61C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341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10B5F1-8B80-4498-8A8A-D3AB54E577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5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58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174B5-4702-4431-81EF-FE0F54058ABE}" type="datetimeFigureOut">
              <a:rPr lang="en-US"/>
              <a:pPr>
                <a:defRPr/>
              </a:pPr>
              <a:t>9/4/2019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B97D22-448A-455B-8502-4B45A18D522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4852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65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429375"/>
            <a:ext cx="1304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246813"/>
            <a:ext cx="611188" cy="611187"/>
          </a:xfrm>
          <a:prstGeom prst="rect">
            <a:avLst/>
          </a:prstGeom>
          <a:solidFill>
            <a:srgbClr val="B93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99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9933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993366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  <a:alpha val="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D7DE88B-4D02-45C1-858E-02C34C3E1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345" y="1663490"/>
            <a:ext cx="2530653" cy="1940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B3C1220-AD40-44BE-AED7-9AE322A20B2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8D7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r-Cyrl-RS" b="1" dirty="0"/>
              <a:t>МЕСЕЦ И ГОДИНА</a:t>
            </a:r>
            <a:endParaRPr lang="sr-Latn-R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94AC10-85A5-454C-A159-4D83A5B75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95" y="4301055"/>
            <a:ext cx="2701340" cy="2032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168E83-D1B6-4EA3-96E7-5A5570C9A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703" y="1661127"/>
            <a:ext cx="2650371" cy="1943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412989-D4E2-49EF-9759-D0E01D6336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813" y="1640548"/>
            <a:ext cx="2628828" cy="1979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9F7130-67AE-4DF5-AD0C-A420EB5799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1410" y="4243577"/>
            <a:ext cx="2020956" cy="2129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C78F11-169F-41F0-ACAB-53BAA2A667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978" y="4283561"/>
            <a:ext cx="2753345" cy="2049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E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E8493A75-BE4C-4C1D-8456-A76873F370E5}"/>
              </a:ext>
            </a:extLst>
          </p:cNvPr>
          <p:cNvSpPr/>
          <p:nvPr/>
        </p:nvSpPr>
        <p:spPr>
          <a:xfrm>
            <a:off x="971600" y="188640"/>
            <a:ext cx="8077200" cy="4608512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sr-Latn-RS" sz="3200" b="1" dirty="0">
              <a:solidFill>
                <a:srgbClr val="00B8D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31D19-38CB-403F-A1F1-17C687C29E02}"/>
              </a:ext>
            </a:extLst>
          </p:cNvPr>
          <p:cNvSpPr txBox="1"/>
          <p:nvPr/>
        </p:nvSpPr>
        <p:spPr>
          <a:xfrm>
            <a:off x="1979712" y="1261789"/>
            <a:ext cx="61926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00B8D7"/>
                </a:solidFill>
                <a:latin typeface="+mn-lt"/>
              </a:rPr>
              <a:t>Замисли да постоји справа која успорава и убрзава време.</a:t>
            </a:r>
          </a:p>
          <a:p>
            <a:pPr algn="ctr"/>
            <a:r>
              <a:rPr lang="ru-RU" sz="3400" b="1" dirty="0">
                <a:solidFill>
                  <a:srgbClr val="00B8D7"/>
                </a:solidFill>
                <a:latin typeface="+mn-lt"/>
              </a:rPr>
              <a:t>Опиши када би је и за шта искористио/искористила.</a:t>
            </a:r>
            <a:endParaRPr lang="sr-Latn-RS" sz="3400" b="1" dirty="0">
              <a:solidFill>
                <a:srgbClr val="00B8D7"/>
              </a:solidFill>
              <a:latin typeface="+mn-lt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E09E8D-7F40-4B6B-90F9-9174CCFB8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3597824"/>
            <a:ext cx="3168352" cy="316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4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85472" y="229753"/>
            <a:ext cx="4032448" cy="6453336"/>
          </a:xfrm>
          <a:prstGeom prst="verticalScroll">
            <a:avLst/>
          </a:prstGeom>
          <a:gradFill>
            <a:gsLst>
              <a:gs pos="0">
                <a:schemeClr val="accent5">
                  <a:lumMod val="5000"/>
                  <a:lumOff val="95000"/>
                  <a:alpha val="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>
                <a:solidFill>
                  <a:schemeClr val="tx1"/>
                </a:solidFill>
              </a:rPr>
              <a:t>ЈАНУАР</a:t>
            </a:r>
          </a:p>
          <a:p>
            <a:pPr algn="ctr"/>
            <a:r>
              <a:rPr lang="sr-Cyrl-RS" sz="3200" b="1" dirty="0">
                <a:solidFill>
                  <a:schemeClr val="tx1"/>
                </a:solidFill>
              </a:rPr>
              <a:t>ФЕБРУАР</a:t>
            </a:r>
          </a:p>
          <a:p>
            <a:pPr algn="ctr"/>
            <a:r>
              <a:rPr lang="sr-Cyrl-RS" sz="3200" b="1" dirty="0">
                <a:solidFill>
                  <a:schemeClr val="tx1"/>
                </a:solidFill>
              </a:rPr>
              <a:t>МАРТ</a:t>
            </a:r>
          </a:p>
          <a:p>
            <a:pPr algn="ctr"/>
            <a:r>
              <a:rPr lang="sr-Cyrl-RS" sz="3200" b="1" dirty="0">
                <a:solidFill>
                  <a:schemeClr val="tx1"/>
                </a:solidFill>
              </a:rPr>
              <a:t>АПРИЛ</a:t>
            </a:r>
          </a:p>
          <a:p>
            <a:pPr algn="ctr"/>
            <a:r>
              <a:rPr lang="sr-Cyrl-RS" sz="3200" b="1" dirty="0">
                <a:solidFill>
                  <a:schemeClr val="tx1"/>
                </a:solidFill>
              </a:rPr>
              <a:t>МАЈ</a:t>
            </a:r>
          </a:p>
          <a:p>
            <a:pPr algn="ctr"/>
            <a:r>
              <a:rPr lang="sr-Cyrl-RS" sz="3200" b="1" dirty="0">
                <a:solidFill>
                  <a:schemeClr val="tx1"/>
                </a:solidFill>
              </a:rPr>
              <a:t>ЈУН</a:t>
            </a:r>
          </a:p>
          <a:p>
            <a:pPr algn="ctr"/>
            <a:r>
              <a:rPr lang="sr-Cyrl-RS" sz="3200" b="1" dirty="0">
                <a:solidFill>
                  <a:schemeClr val="tx1"/>
                </a:solidFill>
              </a:rPr>
              <a:t>ЈУЛ</a:t>
            </a:r>
          </a:p>
          <a:p>
            <a:pPr algn="ctr"/>
            <a:r>
              <a:rPr lang="sr-Cyrl-RS" sz="3200" b="1" dirty="0">
                <a:solidFill>
                  <a:schemeClr val="tx1"/>
                </a:solidFill>
              </a:rPr>
              <a:t>АВГУСТ</a:t>
            </a:r>
          </a:p>
          <a:p>
            <a:pPr algn="ctr"/>
            <a:r>
              <a:rPr lang="sr-Cyrl-RS" sz="3200" b="1" dirty="0">
                <a:solidFill>
                  <a:schemeClr val="tx1"/>
                </a:solidFill>
              </a:rPr>
              <a:t>СЕПТЕМБАР</a:t>
            </a:r>
          </a:p>
          <a:p>
            <a:pPr algn="ctr"/>
            <a:r>
              <a:rPr lang="sr-Cyrl-RS" sz="3200" b="1" dirty="0">
                <a:solidFill>
                  <a:schemeClr val="tx1"/>
                </a:solidFill>
              </a:rPr>
              <a:t>ОКТОБАР</a:t>
            </a:r>
          </a:p>
          <a:p>
            <a:pPr algn="ctr"/>
            <a:r>
              <a:rPr lang="sr-Cyrl-RS" sz="3200" b="1" dirty="0">
                <a:solidFill>
                  <a:schemeClr val="tx1"/>
                </a:solidFill>
              </a:rPr>
              <a:t>НОВЕМБАР</a:t>
            </a:r>
          </a:p>
          <a:p>
            <a:pPr algn="ctr"/>
            <a:r>
              <a:rPr lang="sr-Cyrl-RS" sz="3200" b="1" dirty="0">
                <a:solidFill>
                  <a:schemeClr val="tx1"/>
                </a:solidFill>
              </a:rPr>
              <a:t> ДЕЦЕМБАР</a:t>
            </a:r>
            <a:endParaRPr lang="sr-Latn-R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17920" y="1054767"/>
            <a:ext cx="2772539" cy="2196243"/>
          </a:xfrm>
          <a:prstGeom prst="ellipse">
            <a:avLst/>
          </a:prstGeom>
          <a:solidFill>
            <a:srgbClr val="D2EEF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Месец меримо данима и седмицама.</a:t>
            </a:r>
            <a:endParaRPr lang="sr-Latn-RS" sz="2600" b="1" dirty="0">
              <a:solidFill>
                <a:schemeClr val="tx1"/>
              </a:solidFill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278683D9-D295-491E-B649-B57C13F2E2FC}"/>
              </a:ext>
            </a:extLst>
          </p:cNvPr>
          <p:cNvSpPr/>
          <p:nvPr/>
        </p:nvSpPr>
        <p:spPr>
          <a:xfrm flipH="1">
            <a:off x="179512" y="188639"/>
            <a:ext cx="2520280" cy="1728193"/>
          </a:xfrm>
          <a:prstGeom prst="cloud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altLang="sr-Latn-RS" sz="4800" b="1" dirty="0">
              <a:solidFill>
                <a:srgbClr val="B93679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FF1576-F419-4451-9BED-A4EDBD759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21" y="404664"/>
            <a:ext cx="203106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sr-Latn-RS" sz="4000" b="1" dirty="0">
                <a:solidFill>
                  <a:srgbClr val="00B8D7"/>
                </a:solidFill>
                <a:latin typeface="Calibri" panose="020F0502020204030204" pitchFamily="34" charset="0"/>
              </a:rPr>
              <a:t> </a:t>
            </a:r>
            <a:r>
              <a:rPr lang="sr-Cyrl-RS" altLang="sr-Latn-RS" sz="2600" b="1" dirty="0">
                <a:latin typeface="Calibri" panose="020F0502020204030204" pitchFamily="34" charset="0"/>
              </a:rPr>
              <a:t>МЕСЕЦИ У ГОДИНИ</a:t>
            </a:r>
          </a:p>
          <a:p>
            <a:pPr algn="ctr" eaLnBrk="1" hangingPunct="1"/>
            <a:r>
              <a:rPr lang="sr-Cyrl-RS" altLang="sr-Latn-RS" sz="3200" b="1" dirty="0">
                <a:solidFill>
                  <a:srgbClr val="00B8D7"/>
                </a:solidFill>
                <a:latin typeface="Calibri" panose="020F0502020204030204" pitchFamily="34" charset="0"/>
              </a:rPr>
              <a:t> </a:t>
            </a:r>
            <a:endParaRPr lang="en-US" altLang="sr-Latn-RS" sz="3200" b="1" dirty="0">
              <a:solidFill>
                <a:srgbClr val="00B8D7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56FEED-E817-4D39-A98D-A93E090789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252" y="3606990"/>
            <a:ext cx="179725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1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006" y="260648"/>
            <a:ext cx="9144000" cy="935137"/>
          </a:xfrm>
          <a:prstGeom prst="rect">
            <a:avLst/>
          </a:prstGeom>
          <a:noFill/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4000" b="1" dirty="0">
                <a:solidFill>
                  <a:srgbClr val="00B8D7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Колико дана има сваки месец и година?</a:t>
            </a:r>
            <a:endParaRPr lang="sr-Latn-RS" sz="4000" b="1" dirty="0">
              <a:solidFill>
                <a:srgbClr val="00B8D7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B1F0E1-C662-4C61-95BD-4AC1A6C41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48" y="1379011"/>
            <a:ext cx="9144000" cy="1483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7E7A3F-797C-4ED8-8DA8-6F47A91F091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69894" y="3212976"/>
            <a:ext cx="5762583" cy="3645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EA1124-3066-4557-B7C6-7407347930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27584" y="3312464"/>
            <a:ext cx="7931224" cy="321288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915816" y="188640"/>
            <a:ext cx="5760640" cy="3816424"/>
          </a:xfrm>
          <a:prstGeom prst="cloudCallout">
            <a:avLst>
              <a:gd name="adj1" fmla="val -57976"/>
              <a:gd name="adj2" fmla="val 31346"/>
            </a:avLst>
          </a:prstGeom>
          <a:gradFill>
            <a:gsLst>
              <a:gs pos="56000">
                <a:schemeClr val="accent5">
                  <a:lumMod val="5000"/>
                  <a:lumOff val="95000"/>
                  <a:alpha val="0"/>
                </a:schemeClr>
              </a:gs>
              <a:gs pos="8000">
                <a:schemeClr val="accent5">
                  <a:lumMod val="45000"/>
                  <a:lumOff val="55000"/>
                </a:schemeClr>
              </a:gs>
              <a:gs pos="0">
                <a:schemeClr val="accent5">
                  <a:lumMod val="45000"/>
                  <a:lumOff val="55000"/>
                </a:schemeClr>
              </a:gs>
              <a:gs pos="97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E6B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 sz="26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4EC5E-996A-44D9-96EE-93A83B44D21B}"/>
              </a:ext>
            </a:extLst>
          </p:cNvPr>
          <p:cNvSpPr txBox="1"/>
          <p:nvPr/>
        </p:nvSpPr>
        <p:spPr>
          <a:xfrm>
            <a:off x="3410871" y="980728"/>
            <a:ext cx="477053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b="1" dirty="0">
                <a:latin typeface="+mn-lt"/>
              </a:rPr>
              <a:t>Мој рођендан је</a:t>
            </a:r>
          </a:p>
          <a:p>
            <a:pPr algn="ctr"/>
            <a:r>
              <a:rPr lang="sr-Cyrl-RS" sz="2600" b="1" dirty="0">
                <a:latin typeface="+mn-lt"/>
              </a:rPr>
              <a:t>21. септембра, а рођендан</a:t>
            </a:r>
          </a:p>
          <a:p>
            <a:pPr algn="ctr"/>
            <a:r>
              <a:rPr lang="sr-Cyrl-RS" sz="2600" b="1" dirty="0">
                <a:latin typeface="+mn-lt"/>
              </a:rPr>
              <a:t>мог брата 1. октобра.</a:t>
            </a:r>
          </a:p>
          <a:p>
            <a:pPr algn="ctr"/>
            <a:r>
              <a:rPr lang="sr-Cyrl-RS" sz="2600" b="1" dirty="0">
                <a:latin typeface="+mn-lt"/>
              </a:rPr>
              <a:t>Колико дана протекне између</a:t>
            </a:r>
          </a:p>
          <a:p>
            <a:pPr algn="ctr"/>
            <a:r>
              <a:rPr lang="sr-Cyrl-RS" sz="2600" b="1" dirty="0">
                <a:latin typeface="+mn-lt"/>
              </a:rPr>
              <a:t>наших рођендана?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7823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E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652720" y="1412776"/>
            <a:ext cx="6768752" cy="40324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chemeClr val="tx1"/>
                </a:solidFill>
              </a:rPr>
              <a:t>Г</a:t>
            </a:r>
            <a:r>
              <a:rPr lang="sr-Latn-RS" sz="2400" b="1" dirty="0">
                <a:solidFill>
                  <a:schemeClr val="tx1"/>
                </a:solidFill>
              </a:rPr>
              <a:t>один</a:t>
            </a:r>
            <a:r>
              <a:rPr lang="sr-Cyrl-RS" sz="2400" b="1" dirty="0">
                <a:solidFill>
                  <a:schemeClr val="tx1"/>
                </a:solidFill>
              </a:rPr>
              <a:t>а се</a:t>
            </a:r>
            <a:r>
              <a:rPr lang="sr-Latn-RS" sz="2400" b="1" dirty="0">
                <a:solidFill>
                  <a:schemeClr val="tx1"/>
                </a:solidFill>
              </a:rPr>
              <a:t> мери данима, седмицама и месецима.</a:t>
            </a:r>
            <a:endParaRPr lang="sr-Cyrl-RS" sz="2400" b="1" dirty="0">
              <a:solidFill>
                <a:schemeClr val="tx1"/>
              </a:solidFill>
            </a:endParaRPr>
          </a:p>
          <a:p>
            <a:pPr algn="ctr"/>
            <a:endParaRPr lang="sr-Cyrl-RS" sz="2400" b="1" dirty="0">
              <a:solidFill>
                <a:schemeClr val="tx1"/>
              </a:solidFill>
            </a:endParaRPr>
          </a:p>
          <a:p>
            <a:pPr algn="ctr"/>
            <a:r>
              <a:rPr lang="sr-Latn-RS" sz="2400" b="1" dirty="0">
                <a:solidFill>
                  <a:schemeClr val="tx1"/>
                </a:solidFill>
              </a:rPr>
              <a:t> Година има 365 дана. </a:t>
            </a:r>
            <a:endParaRPr lang="sr-Cyrl-RS" sz="2400" b="1" dirty="0">
              <a:solidFill>
                <a:schemeClr val="tx1"/>
              </a:solidFill>
            </a:endParaRPr>
          </a:p>
          <a:p>
            <a:pPr algn="ctr"/>
            <a:endParaRPr lang="sr-Cyrl-RS" sz="2400" b="1" dirty="0">
              <a:solidFill>
                <a:schemeClr val="tx1"/>
              </a:solidFill>
            </a:endParaRPr>
          </a:p>
          <a:p>
            <a:pPr algn="ctr"/>
            <a:r>
              <a:rPr lang="sr-Latn-RS" sz="2400" b="1" dirty="0">
                <a:solidFill>
                  <a:schemeClr val="tx1"/>
                </a:solidFill>
              </a:rPr>
              <a:t>Када фебруар траје 29 дана, онда година има 366 дана.</a:t>
            </a:r>
            <a:endParaRPr lang="sr-Cyrl-RS" sz="2400" b="1" dirty="0">
              <a:solidFill>
                <a:schemeClr val="tx1"/>
              </a:solidFill>
            </a:endParaRPr>
          </a:p>
          <a:p>
            <a:pPr algn="ctr"/>
            <a:endParaRPr lang="sr-Cyrl-RS" sz="2400" b="1" dirty="0">
              <a:solidFill>
                <a:schemeClr val="tx1"/>
              </a:solidFill>
            </a:endParaRPr>
          </a:p>
          <a:p>
            <a:pPr algn="ctr"/>
            <a:r>
              <a:rPr lang="sr-Latn-RS" sz="2400" b="1" dirty="0">
                <a:solidFill>
                  <a:schemeClr val="tx1"/>
                </a:solidFill>
              </a:rPr>
              <a:t> Година је проста ако фебруар има 28 дана, а преступна ако фебруар има 29 дана. </a:t>
            </a:r>
            <a:endParaRPr lang="sr-Latn-RS" sz="24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A358ED1-6078-4BC0-8A8B-DFB913C787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00B8D7"/>
          </a:solidFill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sr-Cyrl-RS" b="1" dirty="0"/>
              <a:t>ГОДИНА</a:t>
            </a:r>
            <a:endParaRPr lang="sr-Latn-R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16B185-3B8D-4C32-9B7C-B5F9505A17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429000"/>
            <a:ext cx="168027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31632" y="1268760"/>
            <a:ext cx="2310032" cy="4608512"/>
          </a:xfrm>
          <a:prstGeom prst="verticalScroll">
            <a:avLst/>
          </a:prstGeom>
          <a:gradFill>
            <a:gsLst>
              <a:gs pos="44000">
                <a:srgbClr val="DBEFF3"/>
              </a:gs>
              <a:gs pos="2000">
                <a:schemeClr val="accent5">
                  <a:lumMod val="5000"/>
                  <a:lumOff val="95000"/>
                  <a:alpha val="0"/>
                </a:schemeClr>
              </a:gs>
              <a:gs pos="59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</a:rPr>
              <a:t>Календар је попис свих дана, седмица и месеци у једној</a:t>
            </a:r>
          </a:p>
          <a:p>
            <a:pPr algn="ctr"/>
            <a:r>
              <a:rPr lang="ru-RU" sz="2200" b="1" dirty="0">
                <a:solidFill>
                  <a:schemeClr val="tx1"/>
                </a:solidFill>
              </a:rPr>
              <a:t>години. За сваку годину саставља се нови календар.</a:t>
            </a:r>
            <a:endParaRPr lang="sr-Latn-RS" sz="2200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DF93B-A878-4439-B907-BD2BE2721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6939"/>
            <a:ext cx="6576800" cy="604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3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E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0A1145-837F-4D3B-B858-A034C911A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060848"/>
            <a:ext cx="4824536" cy="4433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1C9E0B-5940-4352-9D43-950E15EA542A}"/>
              </a:ext>
            </a:extLst>
          </p:cNvPr>
          <p:cNvSpPr txBox="1"/>
          <p:nvPr/>
        </p:nvSpPr>
        <p:spPr>
          <a:xfrm>
            <a:off x="215516" y="324410"/>
            <a:ext cx="8712968" cy="149828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n-lt"/>
              </a:rPr>
              <a:t>Шта мислиш, због чега је</a:t>
            </a:r>
          </a:p>
          <a:p>
            <a:pPr algn="ctr"/>
            <a:r>
              <a:rPr lang="ru-RU" sz="3200" b="1" dirty="0">
                <a:latin typeface="+mn-lt"/>
              </a:rPr>
              <a:t>Снешко Белић у јануару, а лубеница у августу?</a:t>
            </a:r>
            <a:endParaRPr lang="sr-Latn-RS" sz="3200" b="1" dirty="0">
              <a:latin typeface="+mn-lt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5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43608" y="548680"/>
            <a:ext cx="7542472" cy="1239838"/>
          </a:xfrm>
          <a:prstGeom prst="rect">
            <a:avLst/>
          </a:prstGeom>
          <a:noFill/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sr-Latn-RS" sz="4000" b="1" dirty="0">
                <a:solidFill>
                  <a:srgbClr val="00B8D7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Датум је одређени дан у </a:t>
            </a:r>
            <a:endParaRPr lang="sr-Cyrl-RS" sz="4000" b="1" dirty="0">
              <a:solidFill>
                <a:srgbClr val="00B8D7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sr-Latn-RS" sz="4000" b="1" dirty="0">
                <a:solidFill>
                  <a:srgbClr val="00B8D7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месецу и години.</a:t>
            </a: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3F74281-987A-4518-93BB-64180AF928C8}"/>
              </a:ext>
            </a:extLst>
          </p:cNvPr>
          <p:cNvSpPr/>
          <p:nvPr/>
        </p:nvSpPr>
        <p:spPr>
          <a:xfrm>
            <a:off x="2195736" y="4077072"/>
            <a:ext cx="4956915" cy="1758613"/>
          </a:xfrm>
          <a:prstGeom prst="horizontalScroll">
            <a:avLst/>
          </a:prstGeom>
          <a:solidFill>
            <a:srgbClr val="00B8D7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r-Cyrl-RS" sz="8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25.6.2019.</a:t>
            </a:r>
            <a:endParaRPr lang="sr-Latn-RS" sz="8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6B96FCAC-36C8-4DA7-B5DF-9739B7080939}"/>
              </a:ext>
            </a:extLst>
          </p:cNvPr>
          <p:cNvCxnSpPr>
            <a:cxnSpLocks/>
          </p:cNvCxnSpPr>
          <p:nvPr/>
        </p:nvCxnSpPr>
        <p:spPr>
          <a:xfrm rot="16200000" flipV="1">
            <a:off x="1958801" y="3521919"/>
            <a:ext cx="1152128" cy="966290"/>
          </a:xfrm>
          <a:prstGeom prst="bentConnector3">
            <a:avLst/>
          </a:prstGeom>
          <a:ln w="57150">
            <a:prstDash val="sysDot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2F4B8DF-D6B3-4D26-9720-76711A004A94}"/>
              </a:ext>
            </a:extLst>
          </p:cNvPr>
          <p:cNvSpPr txBox="1"/>
          <p:nvPr/>
        </p:nvSpPr>
        <p:spPr>
          <a:xfrm>
            <a:off x="713755" y="2303874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latin typeface="+mn-lt"/>
              </a:rPr>
              <a:t>редни број дана у месецу </a:t>
            </a:r>
            <a:endParaRPr lang="sr-Latn-RS" sz="2800" b="1" dirty="0">
              <a:latin typeface="+mn-lt"/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407533F5-99ED-45B7-AD8E-5CF663ABAEE5}"/>
              </a:ext>
            </a:extLst>
          </p:cNvPr>
          <p:cNvCxnSpPr/>
          <p:nvPr/>
        </p:nvCxnSpPr>
        <p:spPr>
          <a:xfrm rot="5400000" flipH="1" flipV="1">
            <a:off x="4067944" y="3573016"/>
            <a:ext cx="1152128" cy="864096"/>
          </a:xfrm>
          <a:prstGeom prst="bentConnector3">
            <a:avLst/>
          </a:prstGeom>
          <a:ln w="57150">
            <a:prstDash val="sysDot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7B724B0-40B0-4EF5-AF9B-987E04AF5485}"/>
              </a:ext>
            </a:extLst>
          </p:cNvPr>
          <p:cNvSpPr txBox="1"/>
          <p:nvPr/>
        </p:nvSpPr>
        <p:spPr>
          <a:xfrm>
            <a:off x="3923928" y="2303873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latin typeface="+mn-lt"/>
              </a:rPr>
              <a:t>редни број месеца</a:t>
            </a:r>
            <a:endParaRPr lang="sr-Latn-RS" sz="2800" b="1" dirty="0">
              <a:latin typeface="+mn-lt"/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74CC4BF4-AC89-426A-AD7A-70D067F7EE7E}"/>
              </a:ext>
            </a:extLst>
          </p:cNvPr>
          <p:cNvCxnSpPr/>
          <p:nvPr/>
        </p:nvCxnSpPr>
        <p:spPr>
          <a:xfrm flipV="1">
            <a:off x="5868144" y="3573016"/>
            <a:ext cx="1080120" cy="1008112"/>
          </a:xfrm>
          <a:prstGeom prst="bentConnector3">
            <a:avLst/>
          </a:prstGeom>
          <a:ln w="57150">
            <a:prstDash val="sysDot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5407FEA-7090-42CC-9B3B-BBCB14C96C8D}"/>
              </a:ext>
            </a:extLst>
          </p:cNvPr>
          <p:cNvSpPr txBox="1"/>
          <p:nvPr/>
        </p:nvSpPr>
        <p:spPr>
          <a:xfrm>
            <a:off x="6852732" y="315388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latin typeface="+mn-lt"/>
              </a:rPr>
              <a:t>година</a:t>
            </a:r>
            <a:endParaRPr lang="sr-Latn-R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5051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1640" y="455064"/>
            <a:ext cx="6228184" cy="764704"/>
          </a:xfrm>
          <a:prstGeom prst="rect">
            <a:avLst/>
          </a:prstGeom>
          <a:noFill/>
          <a:ln w="28575" cap="flat" cmpd="sng" algn="ctr">
            <a:noFill/>
            <a:prstDash val="sysDash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sr-Cyrl-RS" sz="4000" b="1" dirty="0">
                <a:solidFill>
                  <a:srgbClr val="00B8D7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Да ли се Земља креће?</a:t>
            </a:r>
            <a:endParaRPr lang="x-none" sz="4000" b="1" dirty="0">
              <a:solidFill>
                <a:srgbClr val="00B8D7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7C628-270E-4724-90B4-FE4F9DA93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12" r="5659" b="5782"/>
          <a:stretch/>
        </p:blipFill>
        <p:spPr>
          <a:xfrm>
            <a:off x="2321091" y="1606220"/>
            <a:ext cx="4501818" cy="1603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BEF164-3DD5-4A27-8DAA-63CCC443B894}"/>
              </a:ext>
            </a:extLst>
          </p:cNvPr>
          <p:cNvSpPr txBox="1"/>
          <p:nvPr/>
        </p:nvSpPr>
        <p:spPr>
          <a:xfrm>
            <a:off x="1151620" y="3537014"/>
            <a:ext cx="6840760" cy="2826306"/>
          </a:xfrm>
          <a:prstGeom prst="roundRect">
            <a:avLst/>
          </a:prstGeom>
          <a:solidFill>
            <a:srgbClr val="D2EEF5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>
                <a:latin typeface="+mn-lt"/>
              </a:rPr>
              <a:t>Пут Земље око Сунца</a:t>
            </a:r>
          </a:p>
          <a:p>
            <a:pPr algn="ctr"/>
            <a:r>
              <a:rPr lang="sr-Cyrl-RS" sz="3200" dirty="0">
                <a:latin typeface="+mn-lt"/>
              </a:rPr>
              <a:t>Сазнао/сазнала си да се Земља окреће укруг. Да ли знаш да Земља путује и око Сунца? Пут Земље око Сунца траје једну годину.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</TotalTime>
  <Words>227</Words>
  <Application>Microsoft Office PowerPoint</Application>
  <PresentationFormat>On-screen Show (4:3)</PresentationFormat>
  <Paragraphs>51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emilija.kovacevic</dc:creator>
  <cp:lastModifiedBy>Milica Vujnovic</cp:lastModifiedBy>
  <cp:revision>155</cp:revision>
  <dcterms:created xsi:type="dcterms:W3CDTF">2014-12-17T09:19:58Z</dcterms:created>
  <dcterms:modified xsi:type="dcterms:W3CDTF">2019-09-04T12:20:47Z</dcterms:modified>
</cp:coreProperties>
</file>