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2"/>
  </p:notesMasterIdLst>
  <p:sldIdLst>
    <p:sldId id="321" r:id="rId3"/>
    <p:sldId id="314" r:id="rId4"/>
    <p:sldId id="293" r:id="rId5"/>
    <p:sldId id="316" r:id="rId6"/>
    <p:sldId id="317" r:id="rId7"/>
    <p:sldId id="318" r:id="rId8"/>
    <p:sldId id="319" r:id="rId9"/>
    <p:sldId id="322" r:id="rId10"/>
    <p:sldId id="32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a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11F"/>
    <a:srgbClr val="72FA60"/>
    <a:srgbClr val="B93679"/>
    <a:srgbClr val="A66700"/>
    <a:srgbClr val="F18522"/>
    <a:srgbClr val="87D1F6"/>
    <a:srgbClr val="E40311"/>
    <a:srgbClr val="A1700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3" autoAdjust="0"/>
  </p:normalViewPr>
  <p:slideViewPr>
    <p:cSldViewPr>
      <p:cViewPr varScale="1">
        <p:scale>
          <a:sx n="66" d="100"/>
          <a:sy n="66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0B8096-B92C-4315-A801-B7A84ACF6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72DDD-75F6-484E-AFD3-0D1CB703E0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BF221A-7645-4831-83AC-A1733A72794D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9ECE2E-2597-402E-A157-12C204880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9114C3-F409-4673-93FA-E2C24221D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98CF4-81AA-4448-97F1-5267B0F97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05E8F-05E1-48ED-918F-79A82EA3F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BBEE45-7BE7-427A-A4F1-30D7D5C6B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4D3B1-CDD6-4B3F-80C6-E3518F50196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4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BEE45-7BE7-427A-A4F1-30D7D5C6BF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BEE45-7BE7-427A-A4F1-30D7D5C6BF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s-109832201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BEE45-7BE7-427A-A4F1-30D7D5C6BF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0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0370E9-120A-4447-A7A9-A161C48C88B8}"/>
              </a:ext>
            </a:extLst>
          </p:cNvPr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8504B2-FFB7-4DB5-BFD5-F0D518AEE8F4}"/>
              </a:ext>
            </a:extLst>
          </p:cNvPr>
          <p:cNvSpPr txBox="1">
            <a:spLocks/>
          </p:cNvSpPr>
          <p:nvPr/>
        </p:nvSpPr>
        <p:spPr>
          <a:xfrm>
            <a:off x="0" y="13603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Ребус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4C31A-4F27-43E4-AA3E-3D35210F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8" y="1772816"/>
            <a:ext cx="8907004" cy="220159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2421DA1-76BC-400F-9DB4-7E15A741AEB3}"/>
              </a:ext>
            </a:extLst>
          </p:cNvPr>
          <p:cNvSpPr/>
          <p:nvPr/>
        </p:nvSpPr>
        <p:spPr>
          <a:xfrm>
            <a:off x="1691680" y="4337273"/>
            <a:ext cx="6048672" cy="1080120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000" b="1" dirty="0">
                <a:solidFill>
                  <a:schemeClr val="tx1"/>
                </a:solidFill>
              </a:rPr>
              <a:t>Жива бића</a:t>
            </a:r>
            <a:endParaRPr lang="sr-Latn-R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70555D-80C4-4EFF-A6F0-0323B5E4AEA9}"/>
              </a:ext>
            </a:extLst>
          </p:cNvPr>
          <p:cNvSpPr/>
          <p:nvPr/>
        </p:nvSpPr>
        <p:spPr>
          <a:xfrm>
            <a:off x="253736" y="355986"/>
            <a:ext cx="8350712" cy="6076564"/>
          </a:xfrm>
          <a:prstGeom prst="roundRect">
            <a:avLst/>
          </a:prstGeom>
          <a:solidFill>
            <a:schemeClr val="bg1"/>
          </a:solidFill>
          <a:ln w="282575">
            <a:solidFill>
              <a:srgbClr val="A6C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0D9782-CDF9-4468-B95F-83412ED0E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04693"/>
            <a:ext cx="131318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A6C26B"/>
                </a:solidFill>
                <a:latin typeface="Calibri" panose="020F0502020204030204" pitchFamily="34" charset="0"/>
              </a:rPr>
              <a:t>Квиз</a:t>
            </a:r>
            <a:endParaRPr lang="en-US" altLang="sr-Latn-RS" sz="4000" b="1" dirty="0">
              <a:solidFill>
                <a:srgbClr val="A6C26B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3292182F-EA83-4253-AEE7-5B44EB1179D2}"/>
              </a:ext>
            </a:extLst>
          </p:cNvPr>
          <p:cNvSpPr/>
          <p:nvPr/>
        </p:nvSpPr>
        <p:spPr>
          <a:xfrm>
            <a:off x="607417" y="839256"/>
            <a:ext cx="7204943" cy="55932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Које заједничке особине имају мачка и риба­?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Шта користимо из ваздуха за дисање?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Помоћу чега дишу рибе?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На који начин дише кит?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Како дишу биљке?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Како се биљке хране?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Како се зову животиње које једу месо?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Којој групи животиња припада коњ?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Шта је по начину исхране човек?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Из чега настаје биљка?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Да ли се ћурка излеже из јаја или се рађа?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Наведи пример животиње која се у току развоја потпуно мења.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Да ли се мрави легу из јајета или се живи рађају?</a:t>
            </a:r>
            <a:endParaRPr lang="sr-Latn-RS" sz="2200" b="1" dirty="0">
              <a:solidFill>
                <a:schemeClr val="tx1"/>
              </a:solidFill>
            </a:endParaRPr>
          </a:p>
          <a:p>
            <a:pPr lvl="0" fontAlgn="ctr"/>
            <a:r>
              <a:rPr lang="sr-Cyrl-RS" sz="2200" b="1" dirty="0">
                <a:solidFill>
                  <a:schemeClr val="tx1"/>
                </a:solidFill>
              </a:rPr>
              <a:t>Шта је потребно живим бићима за живот?</a:t>
            </a:r>
            <a:endParaRPr lang="sr-Latn-RS" sz="2200" b="1" dirty="0">
              <a:solidFill>
                <a:schemeClr val="tx1"/>
              </a:solidFill>
            </a:endParaRPr>
          </a:p>
          <a:p>
            <a:r>
              <a:rPr lang="sr-Cyrl-RS" sz="2200" b="1" dirty="0">
                <a:solidFill>
                  <a:schemeClr val="tx1"/>
                </a:solidFill>
              </a:rPr>
              <a:t>Зашто је важно да жива бића остављају потомство?</a:t>
            </a:r>
            <a:endParaRPr lang="sr-Latn-R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E6E18A-E909-4F05-BF5B-EBB0CE4C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078"/>
            <a:ext cx="9144000" cy="43358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77CA252-C080-4AB5-99EE-90E96EB928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Решење задатака из радне свеске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C9809D-D4BC-403E-8872-4C14CB639740}"/>
              </a:ext>
            </a:extLst>
          </p:cNvPr>
          <p:cNvCxnSpPr/>
          <p:nvPr/>
        </p:nvCxnSpPr>
        <p:spPr>
          <a:xfrm>
            <a:off x="1619672" y="3429000"/>
            <a:ext cx="4176464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412E39-1AB6-4C8D-B5BF-20040921511F}"/>
              </a:ext>
            </a:extLst>
          </p:cNvPr>
          <p:cNvCxnSpPr>
            <a:cxnSpLocks/>
          </p:cNvCxnSpPr>
          <p:nvPr/>
        </p:nvCxnSpPr>
        <p:spPr>
          <a:xfrm flipH="1">
            <a:off x="1763688" y="3429000"/>
            <a:ext cx="2016224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18AF24-281E-4AB6-8489-DFD3C70451DA}"/>
              </a:ext>
            </a:extLst>
          </p:cNvPr>
          <p:cNvCxnSpPr>
            <a:cxnSpLocks/>
          </p:cNvCxnSpPr>
          <p:nvPr/>
        </p:nvCxnSpPr>
        <p:spPr>
          <a:xfrm>
            <a:off x="5948536" y="3429000"/>
            <a:ext cx="2223914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D06D8A-CB77-47B5-BEF6-A61C13EA06AE}"/>
              </a:ext>
            </a:extLst>
          </p:cNvPr>
          <p:cNvCxnSpPr>
            <a:cxnSpLocks/>
          </p:cNvCxnSpPr>
          <p:nvPr/>
        </p:nvCxnSpPr>
        <p:spPr>
          <a:xfrm flipH="1">
            <a:off x="3779912" y="3429000"/>
            <a:ext cx="4392538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327C6D4-978E-42D5-97C4-67C0B3085D72}"/>
              </a:ext>
            </a:extLst>
          </p:cNvPr>
          <p:cNvSpPr txBox="1"/>
          <p:nvPr/>
        </p:nvSpPr>
        <p:spPr>
          <a:xfrm>
            <a:off x="3203848" y="4936142"/>
            <a:ext cx="4332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b="1" dirty="0">
                <a:latin typeface="+mj-lt"/>
              </a:rPr>
              <a:t>Биљка настаје из семена.</a:t>
            </a:r>
            <a:endParaRPr lang="sr-Latn-RS" sz="2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47EBA4-25CD-4932-B515-6DB62C61A4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Решење задатака из радне свеске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EF89A-F648-40BB-AB7D-211C71F6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073"/>
            <a:ext cx="9144000" cy="32338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BC4EC57-56DD-47DF-B313-FA59F6AD342B}"/>
              </a:ext>
            </a:extLst>
          </p:cNvPr>
          <p:cNvSpPr/>
          <p:nvPr/>
        </p:nvSpPr>
        <p:spPr>
          <a:xfrm>
            <a:off x="5076056" y="4653135"/>
            <a:ext cx="360040" cy="3927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B76FB0C-312C-437C-AAC9-ED805F2542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Решење задатака из радне свеске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0C143-D49A-4562-A6D0-6F1BDB51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538287"/>
            <a:ext cx="9039225" cy="378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3027A2-2CBB-42AF-B800-8261A587387D}"/>
                  </a:ext>
                </a:extLst>
              </p:cNvPr>
              <p:cNvSpPr txBox="1"/>
              <p:nvPr/>
            </p:nvSpPr>
            <p:spPr>
              <a:xfrm>
                <a:off x="4219716" y="2852936"/>
                <a:ext cx="3258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sr-Latn-R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3027A2-2CBB-42AF-B800-8261A587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16" y="2852936"/>
                <a:ext cx="325899" cy="330796"/>
              </a:xfrm>
              <a:prstGeom prst="rect">
                <a:avLst/>
              </a:prstGeom>
              <a:blipFill>
                <a:blip r:embed="rId3"/>
                <a:stretch>
                  <a:fillRect l="-14815" t="-11111" r="-14815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F934ED-0976-4006-A44F-E54633C4E58A}"/>
                  </a:ext>
                </a:extLst>
              </p:cNvPr>
              <p:cNvSpPr txBox="1"/>
              <p:nvPr/>
            </p:nvSpPr>
            <p:spPr>
              <a:xfrm>
                <a:off x="6642927" y="3183732"/>
                <a:ext cx="3258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sr-Latn-R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F934ED-0976-4006-A44F-E5463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927" y="3183732"/>
                <a:ext cx="325899" cy="330796"/>
              </a:xfrm>
              <a:prstGeom prst="rect">
                <a:avLst/>
              </a:prstGeom>
              <a:blipFill>
                <a:blip r:embed="rId4"/>
                <a:stretch>
                  <a:fillRect l="-15094" t="-9091" r="-1698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DA0644-DF90-4270-A498-9374CDAB49CA}"/>
                  </a:ext>
                </a:extLst>
              </p:cNvPr>
              <p:cNvSpPr txBox="1"/>
              <p:nvPr/>
            </p:nvSpPr>
            <p:spPr>
              <a:xfrm>
                <a:off x="6642926" y="3645024"/>
                <a:ext cx="3258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sr-Latn-R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DA0644-DF90-4270-A498-9374CDAB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926" y="3645024"/>
                <a:ext cx="325899" cy="330796"/>
              </a:xfrm>
              <a:prstGeom prst="rect">
                <a:avLst/>
              </a:prstGeom>
              <a:blipFill>
                <a:blip r:embed="rId5"/>
                <a:stretch>
                  <a:fillRect l="-15094" t="-11111" r="-16981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0D8F94-F3AC-4432-A1FD-1FBE98837B6F}"/>
                  </a:ext>
                </a:extLst>
              </p:cNvPr>
              <p:cNvSpPr txBox="1"/>
              <p:nvPr/>
            </p:nvSpPr>
            <p:spPr>
              <a:xfrm>
                <a:off x="4248832" y="3975820"/>
                <a:ext cx="3258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sr-Latn-R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0D8F94-F3AC-4432-A1FD-1FBE98837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32" y="3975820"/>
                <a:ext cx="325899" cy="330796"/>
              </a:xfrm>
              <a:prstGeom prst="rect">
                <a:avLst/>
              </a:prstGeom>
              <a:blipFill>
                <a:blip r:embed="rId6"/>
                <a:stretch>
                  <a:fillRect l="-15094" t="-11111" r="-16981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452683-A1FE-480C-949D-247AC592C076}"/>
                  </a:ext>
                </a:extLst>
              </p:cNvPr>
              <p:cNvSpPr txBox="1"/>
              <p:nvPr/>
            </p:nvSpPr>
            <p:spPr>
              <a:xfrm>
                <a:off x="4248832" y="4332983"/>
                <a:ext cx="3258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sr-Latn-R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452683-A1FE-480C-949D-247AC592C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32" y="4332983"/>
                <a:ext cx="325899" cy="330796"/>
              </a:xfrm>
              <a:prstGeom prst="rect">
                <a:avLst/>
              </a:prstGeom>
              <a:blipFill>
                <a:blip r:embed="rId7"/>
                <a:stretch>
                  <a:fillRect l="-15094" t="-11111" r="-16981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CA97-F31E-401A-8C9C-4FD9028A7C9A}"/>
                  </a:ext>
                </a:extLst>
              </p:cNvPr>
              <p:cNvSpPr txBox="1"/>
              <p:nvPr/>
            </p:nvSpPr>
            <p:spPr>
              <a:xfrm>
                <a:off x="6643837" y="4811403"/>
                <a:ext cx="3258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sr-Latn-R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CA97-F31E-401A-8C9C-4FD9028A7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37" y="4811403"/>
                <a:ext cx="325899" cy="330796"/>
              </a:xfrm>
              <a:prstGeom prst="rect">
                <a:avLst/>
              </a:prstGeom>
              <a:blipFill>
                <a:blip r:embed="rId8"/>
                <a:stretch>
                  <a:fillRect l="-15094" t="-9091" r="-1698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2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61B4652-2034-4F4C-AC9A-2B1E75B055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Решење задатака из радне свеске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7597D-2EF4-47A4-87B3-8AF98F1C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1514475"/>
            <a:ext cx="9096375" cy="382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5FAAFA-FF81-4466-876F-21EB2EF4B5ED}"/>
              </a:ext>
            </a:extLst>
          </p:cNvPr>
          <p:cNvSpPr txBox="1"/>
          <p:nvPr/>
        </p:nvSpPr>
        <p:spPr>
          <a:xfrm>
            <a:off x="899592" y="4581128"/>
            <a:ext cx="52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2</a:t>
            </a:r>
            <a:endParaRPr lang="en-US" sz="2800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0C205-07FE-4E8F-A805-FD476DCF0583}"/>
              </a:ext>
            </a:extLst>
          </p:cNvPr>
          <p:cNvSpPr txBox="1"/>
          <p:nvPr/>
        </p:nvSpPr>
        <p:spPr>
          <a:xfrm>
            <a:off x="3203848" y="4581128"/>
            <a:ext cx="52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3</a:t>
            </a:r>
            <a:endParaRPr lang="en-US" sz="2800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04650-6DBD-45E0-BA27-516F720F3BD8}"/>
              </a:ext>
            </a:extLst>
          </p:cNvPr>
          <p:cNvSpPr txBox="1"/>
          <p:nvPr/>
        </p:nvSpPr>
        <p:spPr>
          <a:xfrm>
            <a:off x="5508104" y="4581128"/>
            <a:ext cx="52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4</a:t>
            </a:r>
            <a:endParaRPr lang="en-US" sz="28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2C88D-25FE-4ABB-85E9-9E73C8A996A3}"/>
              </a:ext>
            </a:extLst>
          </p:cNvPr>
          <p:cNvSpPr txBox="1"/>
          <p:nvPr/>
        </p:nvSpPr>
        <p:spPr>
          <a:xfrm>
            <a:off x="7812360" y="4581128"/>
            <a:ext cx="52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1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5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48D2DBA-0134-4A0A-A2CA-4A4A5EF518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Решење задатака из радне свеске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F781D-E415-4D19-8417-A794FCBE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94009"/>
            <a:ext cx="6392235" cy="5879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7667A3-0C43-4EC0-974A-687407EA8A23}"/>
              </a:ext>
            </a:extLst>
          </p:cNvPr>
          <p:cNvSpPr txBox="1"/>
          <p:nvPr/>
        </p:nvSpPr>
        <p:spPr>
          <a:xfrm>
            <a:off x="3635896" y="3603001"/>
            <a:ext cx="52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+mn-lt"/>
              </a:rPr>
              <a:t>2</a:t>
            </a:r>
            <a:endParaRPr lang="en-US" sz="2400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68420-2463-49F8-8D80-C040AFC43AE1}"/>
              </a:ext>
            </a:extLst>
          </p:cNvPr>
          <p:cNvSpPr txBox="1"/>
          <p:nvPr/>
        </p:nvSpPr>
        <p:spPr>
          <a:xfrm>
            <a:off x="1654723" y="3603001"/>
            <a:ext cx="52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+mn-lt"/>
              </a:rPr>
              <a:t>4</a:t>
            </a:r>
            <a:endParaRPr lang="en-US" sz="24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5B2A2-291B-4FC9-9BB1-0DD640CCB195}"/>
              </a:ext>
            </a:extLst>
          </p:cNvPr>
          <p:cNvSpPr txBox="1"/>
          <p:nvPr/>
        </p:nvSpPr>
        <p:spPr>
          <a:xfrm>
            <a:off x="5617069" y="3594712"/>
            <a:ext cx="52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+mn-lt"/>
              </a:rPr>
              <a:t>5</a:t>
            </a:r>
            <a:endParaRPr lang="en-US" sz="24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D38D6-7E3E-4C27-A103-E66AE992ED25}"/>
              </a:ext>
            </a:extLst>
          </p:cNvPr>
          <p:cNvSpPr txBox="1"/>
          <p:nvPr/>
        </p:nvSpPr>
        <p:spPr>
          <a:xfrm>
            <a:off x="1654723" y="5188330"/>
            <a:ext cx="52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+mn-lt"/>
              </a:rPr>
              <a:t>6</a:t>
            </a:r>
            <a:endParaRPr lang="en-US" sz="2400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19E8C-CE0E-4C6E-BC8D-7DEBC5CF0EF7}"/>
              </a:ext>
            </a:extLst>
          </p:cNvPr>
          <p:cNvSpPr txBox="1"/>
          <p:nvPr/>
        </p:nvSpPr>
        <p:spPr>
          <a:xfrm>
            <a:off x="5592382" y="5188330"/>
            <a:ext cx="52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+mn-lt"/>
              </a:rPr>
              <a:t>3</a:t>
            </a:r>
            <a:endParaRPr lang="en-US" sz="2400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24A41-FE0B-41F4-ACE4-206F328E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37" y="3128962"/>
            <a:ext cx="466725" cy="600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7E263-EBD0-4E47-A9FC-46996CA4D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7" y="3281362"/>
            <a:ext cx="4667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EFDB00-9E9C-4F4D-BE4F-E3E145764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5B6E7D-825F-4123-81F5-C412657CB761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6868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sr-Cyrl-RS" sz="5400" b="1" dirty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sr-Cyrl-RS" sz="36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5400" b="1" dirty="0">
                <a:latin typeface="+mn-lt"/>
                <a:ea typeface="+mj-ea"/>
                <a:cs typeface="+mj-cs"/>
              </a:rPr>
              <a:t> </a:t>
            </a:r>
            <a:endParaRPr lang="en-US" sz="5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D157773-AAA1-4450-977B-37AA8AB422D9}"/>
              </a:ext>
            </a:extLst>
          </p:cNvPr>
          <p:cNvSpPr/>
          <p:nvPr/>
        </p:nvSpPr>
        <p:spPr>
          <a:xfrm>
            <a:off x="976312" y="794516"/>
            <a:ext cx="7477125" cy="405841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sr-Latn-RS" sz="96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A7BD18A5-38EA-48A1-99D9-DCB91BAA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35107"/>
            <a:ext cx="7000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sr-Latn-RS" sz="9600" b="1" dirty="0"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 Р А В О !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DC6D666-A20E-4F3F-BD7E-B48B8F9B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3404767"/>
            <a:ext cx="2920296" cy="19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9512" y="2420888"/>
            <a:ext cx="6552728" cy="4248472"/>
          </a:xfrm>
          <a:prstGeom prst="ellipse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В</a:t>
            </a:r>
            <a:r>
              <a:rPr lang="sr-Latn-RS" sz="2400" b="1" dirty="0">
                <a:solidFill>
                  <a:schemeClr val="tx1"/>
                </a:solidFill>
              </a:rPr>
              <a:t>ећина животиња брине о својим младунцима. Мачка, на пример, храни, чисти, греје и штити мачиће</a:t>
            </a:r>
            <a:r>
              <a:rPr lang="sr-Cyrl-RS" sz="2400" b="1" dirty="0">
                <a:solidFill>
                  <a:schemeClr val="tx1"/>
                </a:solidFill>
              </a:rPr>
              <a:t> </a:t>
            </a:r>
            <a:r>
              <a:rPr lang="sr-Latn-RS" sz="2400" b="1" dirty="0">
                <a:solidFill>
                  <a:schemeClr val="tx1"/>
                </a:solidFill>
              </a:rPr>
              <a:t>док не ојачају. Када се излегу,</a:t>
            </a:r>
            <a:r>
              <a:rPr lang="sr-Cyrl-RS" sz="2400" b="1" dirty="0">
                <a:solidFill>
                  <a:schemeClr val="tx1"/>
                </a:solidFill>
              </a:rPr>
              <a:t> </a:t>
            </a:r>
            <a:r>
              <a:rPr lang="sr-Latn-RS" sz="2400" b="1" dirty="0">
                <a:solidFill>
                  <a:schemeClr val="tx1"/>
                </a:solidFill>
              </a:rPr>
              <a:t>пачићи заједно с мајком патком</a:t>
            </a:r>
            <a:r>
              <a:rPr lang="sr-Cyrl-RS" sz="2400" b="1" dirty="0">
                <a:solidFill>
                  <a:schemeClr val="tx1"/>
                </a:solidFill>
              </a:rPr>
              <a:t> </a:t>
            </a:r>
            <a:r>
              <a:rPr lang="sr-Latn-RS" sz="2400" b="1" dirty="0">
                <a:solidFill>
                  <a:schemeClr val="tx1"/>
                </a:solidFill>
              </a:rPr>
              <a:t>напуштају гнездо. После седам недеља спремни су за летење. Човек се најдуже брине о својој деци.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A8E98A4-C42E-40A5-8EA2-9F3546F04DCB}"/>
              </a:ext>
            </a:extLst>
          </p:cNvPr>
          <p:cNvSpPr/>
          <p:nvPr/>
        </p:nvSpPr>
        <p:spPr>
          <a:xfrm>
            <a:off x="4398360" y="369322"/>
            <a:ext cx="4387776" cy="2067598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sr-Latn-R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Да ли знате како се животиње брину о својим младима?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F13E5-80CE-4E81-8B36-889BB00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864" y="321358"/>
            <a:ext cx="2520280" cy="1882100"/>
          </a:xfrm>
          <a:prstGeom prst="round2DiagRect">
            <a:avLst>
              <a:gd name="adj1" fmla="val 16667"/>
              <a:gd name="adj2" fmla="val 151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4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237</Words>
  <Application>Microsoft Office PowerPoint</Application>
  <PresentationFormat>Projekcija na ekranu (4:3)</PresentationFormat>
  <Paragraphs>50</Paragraphs>
  <Slides>9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1_Office Theme</vt:lpstr>
      <vt:lpstr>2_Office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Miroslava Kostić</dc:creator>
  <cp:lastModifiedBy>Anka</cp:lastModifiedBy>
  <cp:revision>120</cp:revision>
  <dcterms:created xsi:type="dcterms:W3CDTF">2014-12-17T09:19:58Z</dcterms:created>
  <dcterms:modified xsi:type="dcterms:W3CDTF">2021-04-07T11:08:28Z</dcterms:modified>
</cp:coreProperties>
</file>